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44" Type="http://schemas.openxmlformats.org/officeDocument/2006/relationships/font" Target="fonts/OpenSans-bold.fntdata"/><Relationship Id="rId21" Type="http://schemas.openxmlformats.org/officeDocument/2006/relationships/slide" Target="slides/slide16.xml"/><Relationship Id="rId43" Type="http://schemas.openxmlformats.org/officeDocument/2006/relationships/font" Target="fonts/OpenSans-regular.fntdata"/><Relationship Id="rId24" Type="http://schemas.openxmlformats.org/officeDocument/2006/relationships/slide" Target="slides/slide19.xml"/><Relationship Id="rId46" Type="http://schemas.openxmlformats.org/officeDocument/2006/relationships/font" Target="fonts/OpenSans-boldItalic.fntdata"/><Relationship Id="rId23" Type="http://schemas.openxmlformats.org/officeDocument/2006/relationships/slide" Target="slides/slide18.xml"/><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2cd7fe7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2cd7fe7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c2cd7fe7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c2cd7fe7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c2cd7fe7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c2cd7fe7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c2cd7fe7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c2cd7fe7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c2cd7fe7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c2cd7fe7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25e6dd91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25e6dd91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25e6dd91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25e6dd91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25e6dd91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25e6dd91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25e6dd91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25e6dd91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c4f6c2e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c4f6c2e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69362a248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69362a248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25e6dd91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25e6dd91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c8e47db6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c8e47db6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c8e47db6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c8e47db6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c8e47db6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c8e47db6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c8e47db6b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c8e47db6b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c8e47db6b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c8e47db6b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c8e47db6b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c8e47db6b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c8e47db6b_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c8e47db6b_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c8e47db6b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c8e47db6b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69362a248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69362a248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69362a248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69362a248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69362a248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69362a248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69362a248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69362a248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69362a248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69362a248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69362a3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69362a3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69362a248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69362a248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c2cd7fe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c2cd7fe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people.csail.mit.edu/yichangshih/time_lapse/time_lapse.pdf" TargetMode="External"/><Relationship Id="rId4" Type="http://schemas.openxmlformats.org/officeDocument/2006/relationships/hyperlink" Target="https://github.com/Digital-Image-Processing-IIITH/project-image-processor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gif"/><Relationship Id="rId4" Type="http://schemas.openxmlformats.org/officeDocument/2006/relationships/image" Target="../media/image18.png"/><Relationship Id="rId5" Type="http://schemas.openxmlformats.org/officeDocument/2006/relationships/image" Target="../media/image10.gif"/><Relationship Id="rId6" Type="http://schemas.openxmlformats.org/officeDocument/2006/relationships/image" Target="../media/image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image" Target="../media/image19.jpg"/><Relationship Id="rId5" Type="http://schemas.openxmlformats.org/officeDocument/2006/relationships/image" Target="../media/image22.jpg"/><Relationship Id="rId6" Type="http://schemas.openxmlformats.org/officeDocument/2006/relationships/image" Target="../media/image47.jpg"/><Relationship Id="rId7"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28.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jpg"/><Relationship Id="rId4" Type="http://schemas.openxmlformats.org/officeDocument/2006/relationships/image" Target="../media/image35.jpg"/><Relationship Id="rId5" Type="http://schemas.openxmlformats.org/officeDocument/2006/relationships/image" Target="../media/image23.jpg"/><Relationship Id="rId6" Type="http://schemas.openxmlformats.org/officeDocument/2006/relationships/image" Target="../media/image29.jpg"/><Relationship Id="rId7"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jpg"/><Relationship Id="rId4" Type="http://schemas.openxmlformats.org/officeDocument/2006/relationships/image" Target="../media/image34.jpg"/><Relationship Id="rId5" Type="http://schemas.openxmlformats.org/officeDocument/2006/relationships/image" Target="../media/image48.jpg"/><Relationship Id="rId6" Type="http://schemas.openxmlformats.org/officeDocument/2006/relationships/image" Target="../media/image33.jpg"/><Relationship Id="rId7"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jpg"/><Relationship Id="rId4" Type="http://schemas.openxmlformats.org/officeDocument/2006/relationships/image" Target="../media/image28.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9.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38.jpg"/><Relationship Id="rId7"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jpg"/><Relationship Id="rId4" Type="http://schemas.openxmlformats.org/officeDocument/2006/relationships/image" Target="../media/image41.jpg"/><Relationship Id="rId5" Type="http://schemas.openxmlformats.org/officeDocument/2006/relationships/image" Target="../media/image44.jpg"/><Relationship Id="rId6" Type="http://schemas.openxmlformats.org/officeDocument/2006/relationships/image" Target="../media/image40.jpg"/><Relationship Id="rId7" Type="http://schemas.openxmlformats.org/officeDocument/2006/relationships/image" Target="../media/image3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gif"/><Relationship Id="rId4" Type="http://schemas.openxmlformats.org/officeDocument/2006/relationships/image" Target="../media/image15.gif"/><Relationship Id="rId5"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idx="1" type="subTitle"/>
          </p:nvPr>
        </p:nvSpPr>
        <p:spPr>
          <a:xfrm>
            <a:off x="729625" y="3172900"/>
            <a:ext cx="8219400" cy="18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t>
            </a:r>
            <a:r>
              <a:rPr b="1" lang="en"/>
              <a:t>Image Processors</a:t>
            </a:r>
            <a:r>
              <a:rPr lang="en"/>
              <a:t>							</a:t>
            </a:r>
            <a:endParaRPr/>
          </a:p>
          <a:p>
            <a:pPr indent="0" lvl="0" marL="0" rtl="0" algn="l">
              <a:spcBef>
                <a:spcPts val="0"/>
              </a:spcBef>
              <a:spcAft>
                <a:spcPts val="0"/>
              </a:spcAft>
              <a:buNone/>
            </a:pPr>
            <a:r>
              <a:rPr lang="en"/>
              <a:t>Manish Sharma  	- 	2018101073  Btech. CSE </a:t>
            </a:r>
            <a:endParaRPr/>
          </a:p>
          <a:p>
            <a:pPr indent="0" lvl="0" marL="0" rtl="0" algn="l">
              <a:spcBef>
                <a:spcPts val="0"/>
              </a:spcBef>
              <a:spcAft>
                <a:spcPts val="0"/>
              </a:spcAft>
              <a:buNone/>
            </a:pPr>
            <a:r>
              <a:rPr lang="en"/>
              <a:t>Akshat Goyal		-  	2018101075  Btech. CSE  </a:t>
            </a:r>
            <a:endParaRPr/>
          </a:p>
          <a:p>
            <a:pPr indent="0" lvl="0" marL="0" rtl="0" algn="l">
              <a:spcBef>
                <a:spcPts val="0"/>
              </a:spcBef>
              <a:spcAft>
                <a:spcPts val="0"/>
              </a:spcAft>
              <a:buNone/>
            </a:pPr>
            <a:r>
              <a:rPr lang="en"/>
              <a:t>Dixit Kumar Garg 	- 	2018101077  Btech. CSE </a:t>
            </a:r>
            <a:endParaRPr/>
          </a:p>
          <a:p>
            <a:pPr indent="0" lvl="0" marL="0" rtl="0" algn="l">
              <a:spcBef>
                <a:spcPts val="0"/>
              </a:spcBef>
              <a:spcAft>
                <a:spcPts val="0"/>
              </a:spcAft>
              <a:buNone/>
            </a:pPr>
            <a:r>
              <a:rPr lang="en"/>
              <a:t>Khadiravana 		- 	2019121008  Btech. CSD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Mentor TA - Prajwal Krishna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87" name="Google Shape;87;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Data-driven Hallucination</a:t>
            </a:r>
            <a:endParaRPr/>
          </a:p>
        </p:txBody>
      </p:sp>
      <p:sp>
        <p:nvSpPr>
          <p:cNvPr id="88" name="Google Shape;88;p13"/>
          <p:cNvSpPr txBox="1"/>
          <p:nvPr/>
        </p:nvSpPr>
        <p:spPr>
          <a:xfrm>
            <a:off x="6911150" y="4644400"/>
            <a:ext cx="20379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accent5"/>
                </a:solidFill>
                <a:latin typeface="Lato"/>
                <a:ea typeface="Lato"/>
                <a:cs typeface="Lato"/>
                <a:sym typeface="Lato"/>
                <a:hlinkClick r:id="rId3">
                  <a:extLst>
                    <a:ext uri="{A12FA001-AC4F-418D-AE19-62706E023703}">
                      <ahyp:hlinkClr val="tx"/>
                    </a:ext>
                  </a:extLst>
                </a:hlinkClick>
              </a:rPr>
              <a:t>Original Paper link</a:t>
            </a:r>
            <a:endParaRPr>
              <a:latin typeface="Lato"/>
              <a:ea typeface="Lato"/>
              <a:cs typeface="Lato"/>
              <a:sym typeface="Lato"/>
            </a:endParaRPr>
          </a:p>
        </p:txBody>
      </p:sp>
      <p:sp>
        <p:nvSpPr>
          <p:cNvPr id="89" name="Google Shape;89;p13"/>
          <p:cNvSpPr txBox="1"/>
          <p:nvPr/>
        </p:nvSpPr>
        <p:spPr>
          <a:xfrm>
            <a:off x="5115650" y="4644400"/>
            <a:ext cx="17955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hlink"/>
                </a:solidFill>
                <a:latin typeface="Lato"/>
                <a:ea typeface="Lato"/>
                <a:cs typeface="Lato"/>
                <a:sym typeface="Lato"/>
                <a:hlinkClick r:id="rId4"/>
              </a:rPr>
              <a:t>Repo Link</a:t>
            </a:r>
            <a:endParaRPr sz="16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Function (Data Term)</a:t>
            </a:r>
            <a:endParaRPr/>
          </a:p>
        </p:txBody>
      </p:sp>
      <p:sp>
        <p:nvSpPr>
          <p:cNvPr id="153" name="Google Shape;153;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 each patch in I(Input images), we seek a patch in M(best matched frame) that looks similar to it. We use the L2 norm over square patches of side length 2r + 1. For pixel p ∈ I and the corresponding pixel q ∈ M , we calculate pixel wise difference in intensities for the patch centered around the pixel.</a:t>
            </a:r>
            <a:endParaRPr/>
          </a:p>
        </p:txBody>
      </p:sp>
      <p:pic>
        <p:nvPicPr>
          <p:cNvPr id="154" name="Google Shape;154;p22"/>
          <p:cNvPicPr preferRelativeResize="0"/>
          <p:nvPr/>
        </p:nvPicPr>
        <p:blipFill>
          <a:blip r:embed="rId3">
            <a:alphaModFix/>
          </a:blip>
          <a:stretch>
            <a:fillRect/>
          </a:stretch>
        </p:blipFill>
        <p:spPr>
          <a:xfrm>
            <a:off x="1177050" y="3206025"/>
            <a:ext cx="6036163" cy="101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function    (Pairwise term)</a:t>
            </a:r>
            <a:endParaRPr/>
          </a:p>
        </p:txBody>
      </p:sp>
      <p:sp>
        <p:nvSpPr>
          <p:cNvPr id="160" name="Google Shape;160;p23"/>
          <p:cNvSpPr txBox="1"/>
          <p:nvPr>
            <p:ph idx="1" type="body"/>
          </p:nvPr>
        </p:nvSpPr>
        <p:spPr>
          <a:xfrm>
            <a:off x="729450" y="2078875"/>
            <a:ext cx="4599300" cy="2869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A pairwise MRF term was introduced to gain additional knowledge from the video, that the matches should remain consistent throughout the video.</a:t>
            </a:r>
            <a:endParaRPr/>
          </a:p>
          <a:p>
            <a:pPr indent="-311150" lvl="0" marL="457200" rtl="0" algn="l">
              <a:spcBef>
                <a:spcPts val="0"/>
              </a:spcBef>
              <a:spcAft>
                <a:spcPts val="0"/>
              </a:spcAft>
              <a:buSzPts val="1300"/>
              <a:buAutoNum type="arabicPeriod"/>
            </a:pPr>
            <a:r>
              <a:rPr lang="en"/>
              <a:t> For two adjacent pixels pi and pj in I, we name Ω the set of the overlapping pixels between the two patches centered at pi and pj.</a:t>
            </a:r>
            <a:endParaRPr/>
          </a:p>
          <a:p>
            <a:pPr indent="-311150" lvl="0" marL="457200" rtl="0" algn="l">
              <a:spcBef>
                <a:spcPts val="0"/>
              </a:spcBef>
              <a:spcAft>
                <a:spcPts val="0"/>
              </a:spcAft>
              <a:buSzPts val="1300"/>
              <a:buAutoNum type="arabicPeriod"/>
            </a:pPr>
            <a:r>
              <a:rPr lang="en"/>
              <a:t>For two adjacent pixels pi and pj in I, we name Ω the set of the overlapping pixels between the two patches centered at pi and pj.</a:t>
            </a:r>
            <a:endParaRPr/>
          </a:p>
          <a:p>
            <a:pPr indent="-311150" lvl="0" marL="457200" rtl="0" algn="l">
              <a:spcBef>
                <a:spcPts val="0"/>
              </a:spcBef>
              <a:spcAft>
                <a:spcPts val="0"/>
              </a:spcAft>
              <a:buSzPts val="1300"/>
              <a:buAutoNum type="arabicPeriod"/>
            </a:pPr>
            <a:r>
              <a:rPr lang="en"/>
              <a:t>Yellow region represents Ω, the set of overlapping pixels</a:t>
            </a:r>
            <a:endParaRPr/>
          </a:p>
        </p:txBody>
      </p:sp>
      <p:pic>
        <p:nvPicPr>
          <p:cNvPr id="161" name="Google Shape;161;p23"/>
          <p:cNvPicPr preferRelativeResize="0"/>
          <p:nvPr/>
        </p:nvPicPr>
        <p:blipFill>
          <a:blip r:embed="rId3">
            <a:alphaModFix/>
          </a:blip>
          <a:stretch>
            <a:fillRect/>
          </a:stretch>
        </p:blipFill>
        <p:spPr>
          <a:xfrm>
            <a:off x="5612699" y="2016400"/>
            <a:ext cx="3117426"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function    (Pairwise term) (Cont.)</a:t>
            </a:r>
            <a:endParaRPr/>
          </a:p>
        </p:txBody>
      </p:sp>
      <p:sp>
        <p:nvSpPr>
          <p:cNvPr id="167" name="Google Shape;167;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For each pixel o∈Ω, we define the offsets δi=o−pi and δj=o−pj.</a:t>
            </a:r>
            <a:endParaRPr/>
          </a:p>
          <a:p>
            <a:pPr indent="-311150" lvl="0" marL="457200" rtl="0" algn="l">
              <a:spcBef>
                <a:spcPts val="0"/>
              </a:spcBef>
              <a:spcAft>
                <a:spcPts val="0"/>
              </a:spcAft>
              <a:buSzPts val="1300"/>
              <a:buAutoNum type="arabicPeriod"/>
            </a:pPr>
            <a:r>
              <a:rPr lang="en"/>
              <a:t>For the energy we use L2 norm within each frame</a:t>
            </a:r>
            <a:endParaRPr/>
          </a:p>
          <a:p>
            <a:pPr indent="-311150" lvl="0" marL="457200" rtl="0" algn="l">
              <a:spcBef>
                <a:spcPts val="0"/>
              </a:spcBef>
              <a:spcAft>
                <a:spcPts val="0"/>
              </a:spcAft>
              <a:buSzPts val="1300"/>
              <a:buAutoNum type="arabicPeriod"/>
            </a:pPr>
            <a:r>
              <a:rPr lang="en"/>
              <a:t>Then we take the L∞ across the frames of the video</a:t>
            </a:r>
            <a:endParaRPr/>
          </a:p>
          <a:p>
            <a:pPr indent="0" lvl="0" marL="0" rtl="0" algn="l">
              <a:spcBef>
                <a:spcPts val="1600"/>
              </a:spcBef>
              <a:spcAft>
                <a:spcPts val="1600"/>
              </a:spcAft>
              <a:buNone/>
            </a:pPr>
            <a:r>
              <a:t/>
            </a:r>
            <a:endParaRPr/>
          </a:p>
        </p:txBody>
      </p:sp>
      <p:pic>
        <p:nvPicPr>
          <p:cNvPr id="168" name="Google Shape;168;p24"/>
          <p:cNvPicPr preferRelativeResize="0"/>
          <p:nvPr/>
        </p:nvPicPr>
        <p:blipFill>
          <a:blip r:embed="rId3">
            <a:alphaModFix/>
          </a:blip>
          <a:stretch>
            <a:fillRect/>
          </a:stretch>
        </p:blipFill>
        <p:spPr>
          <a:xfrm>
            <a:off x="1227775" y="3145175"/>
            <a:ext cx="5591175" cy="809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MRF Graph (cont.) </a:t>
            </a:r>
            <a:endParaRPr/>
          </a:p>
        </p:txBody>
      </p:sp>
      <p:sp>
        <p:nvSpPr>
          <p:cNvPr id="174" name="Google Shape;174;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MRF graph made is of dimensions of the input image, with the preliminary terms calculated using only input image and matched frame, whereas the edge weights are calculated using all the frames of the matched video.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idx="1" type="body"/>
          </p:nvPr>
        </p:nvSpPr>
        <p:spPr>
          <a:xfrm>
            <a:off x="727650" y="1891851"/>
            <a:ext cx="7688700" cy="22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transfer from the input image I, the warped match frame M˜ , the warped target frame T˜, and output the hallucinated image O involves computing affine model A</a:t>
            </a:r>
            <a:r>
              <a:rPr baseline="-25000" lang="en"/>
              <a:t>k</a:t>
            </a:r>
            <a:r>
              <a:rPr lang="en"/>
              <a:t> for each of the k patches.</a:t>
            </a:r>
            <a:endParaRPr/>
          </a:p>
          <a:p>
            <a:pPr indent="0" lvl="0" marL="0" rtl="0" algn="l">
              <a:spcBef>
                <a:spcPts val="1600"/>
              </a:spcBef>
              <a:spcAft>
                <a:spcPts val="0"/>
              </a:spcAft>
              <a:buNone/>
            </a:pPr>
            <a:r>
              <a:rPr lang="en"/>
              <a:t>A naive solution would be to compute each affine model Ak as a regression between the k th patch of M˜ and its counterpart in T˜, and then independently apply Ak to the k th patch of I for each k. However, the boundary between any two patches of O would not be locally affine with respect to I, and would make O have a different structure from I, e.g., allows for spurious discontinuities to appear at patch boundaries.</a:t>
            </a:r>
            <a:endParaRPr/>
          </a:p>
          <a:p>
            <a:pPr indent="0" lvl="0" marL="0" rtl="0" algn="l">
              <a:spcBef>
                <a:spcPts val="1600"/>
              </a:spcBef>
              <a:spcAft>
                <a:spcPts val="1600"/>
              </a:spcAft>
              <a:buNone/>
            </a:pPr>
            <a:r>
              <a:t/>
            </a:r>
            <a:endParaRPr/>
          </a:p>
        </p:txBody>
      </p:sp>
      <p:sp>
        <p:nvSpPr>
          <p:cNvPr id="180" name="Google Shape;18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r>
              <a:rPr lang="en"/>
              <a:t>. Locally Affine Color Transfer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7"/>
          <p:cNvPicPr preferRelativeResize="0"/>
          <p:nvPr/>
        </p:nvPicPr>
        <p:blipFill>
          <a:blip r:embed="rId3">
            <a:alphaModFix/>
          </a:blip>
          <a:stretch>
            <a:fillRect/>
          </a:stretch>
        </p:blipFill>
        <p:spPr>
          <a:xfrm>
            <a:off x="0" y="506975"/>
            <a:ext cx="9144000" cy="4636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Locally Affine Color Transfer (cont.)</a:t>
            </a:r>
            <a:endParaRPr/>
          </a:p>
          <a:p>
            <a:pPr indent="0" lvl="0" marL="0" rtl="0" algn="l">
              <a:spcBef>
                <a:spcPts val="0"/>
              </a:spcBef>
              <a:spcAft>
                <a:spcPts val="0"/>
              </a:spcAft>
              <a:buNone/>
            </a:pPr>
            <a:r>
              <a:t/>
            </a:r>
            <a:endParaRPr/>
          </a:p>
        </p:txBody>
      </p:sp>
      <p:sp>
        <p:nvSpPr>
          <p:cNvPr id="191" name="Google Shape;191;p28"/>
          <p:cNvSpPr txBox="1"/>
          <p:nvPr>
            <p:ph idx="1" type="body"/>
          </p:nvPr>
        </p:nvSpPr>
        <p:spPr>
          <a:xfrm>
            <a:off x="729450" y="2078875"/>
            <a:ext cx="76887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explain the color variations observed in the timelapse video. We seek a series of affine models  that locally describe the color variations between T˜ and M˜ . For this we minimize the following term .</a:t>
            </a:r>
            <a:endParaRPr/>
          </a:p>
          <a:p>
            <a:pPr indent="0" lvl="0" marL="0" rtl="0" algn="l">
              <a:spcBef>
                <a:spcPts val="1600"/>
              </a:spcBef>
              <a:spcAft>
                <a:spcPts val="1600"/>
              </a:spcAft>
              <a:buNone/>
            </a:pPr>
            <a:r>
              <a:t/>
            </a:r>
            <a:endParaRPr/>
          </a:p>
        </p:txBody>
      </p:sp>
      <p:pic>
        <p:nvPicPr>
          <p:cNvPr id="192" name="Google Shape;192;p28"/>
          <p:cNvPicPr preferRelativeResize="0"/>
          <p:nvPr/>
        </p:nvPicPr>
        <p:blipFill>
          <a:blip r:embed="rId3">
            <a:alphaModFix/>
          </a:blip>
          <a:stretch>
            <a:fillRect/>
          </a:stretch>
        </p:blipFill>
        <p:spPr>
          <a:xfrm>
            <a:off x="3084450" y="2995700"/>
            <a:ext cx="2409825" cy="66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Locally Affine Color Transfer (cont.)</a:t>
            </a:r>
            <a:endParaRPr/>
          </a:p>
          <a:p>
            <a:pPr indent="0" lvl="0" marL="0" rtl="0" algn="l">
              <a:spcBef>
                <a:spcPts val="0"/>
              </a:spcBef>
              <a:spcAft>
                <a:spcPts val="0"/>
              </a:spcAft>
              <a:buNone/>
            </a:pPr>
            <a:r>
              <a:t/>
            </a:r>
            <a:endParaRPr/>
          </a:p>
        </p:txBody>
      </p:sp>
      <p:sp>
        <p:nvSpPr>
          <p:cNvPr id="198" name="Google Shape;198;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a result that has the same structure as the input and that exhibits the same color change as seen in the time-lapse video. We seek an output O that is locally affine to I, and explained by the same affine models .</a:t>
            </a:r>
            <a:endParaRPr/>
          </a:p>
          <a:p>
            <a:pPr indent="0" lvl="0" marL="0" rtl="0" algn="l">
              <a:spcBef>
                <a:spcPts val="1600"/>
              </a:spcBef>
              <a:spcAft>
                <a:spcPts val="1600"/>
              </a:spcAft>
              <a:buNone/>
            </a:pPr>
            <a:r>
              <a:t/>
            </a:r>
            <a:endParaRPr/>
          </a:p>
        </p:txBody>
      </p:sp>
      <p:pic>
        <p:nvPicPr>
          <p:cNvPr id="199" name="Google Shape;199;p29"/>
          <p:cNvPicPr preferRelativeResize="0"/>
          <p:nvPr/>
        </p:nvPicPr>
        <p:blipFill>
          <a:blip r:embed="rId3">
            <a:alphaModFix/>
          </a:blip>
          <a:stretch>
            <a:fillRect/>
          </a:stretch>
        </p:blipFill>
        <p:spPr>
          <a:xfrm>
            <a:off x="3321263" y="3258400"/>
            <a:ext cx="2505075" cy="590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Locally Affine Color Transfer (cont.)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5" name="Google Shape;205;p30"/>
          <p:cNvSpPr txBox="1"/>
          <p:nvPr>
            <p:ph idx="1" type="body"/>
          </p:nvPr>
        </p:nvSpPr>
        <p:spPr>
          <a:xfrm>
            <a:off x="729450" y="2078875"/>
            <a:ext cx="7688700" cy="81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Finally, we add a regularization term on the          matrices to make sure they are not wildly different.. For this we regularize          using a global affine model G, the regression by the entire picture of            and     with the Frobenius norm. </a:t>
            </a:r>
            <a:endParaRPr/>
          </a:p>
        </p:txBody>
      </p:sp>
      <p:pic>
        <p:nvPicPr>
          <p:cNvPr descr="A_k" id="206" name="Google Shape;206;p30"/>
          <p:cNvPicPr preferRelativeResize="0"/>
          <p:nvPr/>
        </p:nvPicPr>
        <p:blipFill>
          <a:blip r:embed="rId3">
            <a:alphaModFix/>
          </a:blip>
          <a:stretch>
            <a:fillRect/>
          </a:stretch>
        </p:blipFill>
        <p:spPr>
          <a:xfrm>
            <a:off x="3980275" y="2200600"/>
            <a:ext cx="190500" cy="152400"/>
          </a:xfrm>
          <a:prstGeom prst="rect">
            <a:avLst/>
          </a:prstGeom>
          <a:noFill/>
          <a:ln>
            <a:noFill/>
          </a:ln>
        </p:spPr>
      </p:pic>
      <p:pic>
        <p:nvPicPr>
          <p:cNvPr id="207" name="Google Shape;207;p30"/>
          <p:cNvPicPr preferRelativeResize="0"/>
          <p:nvPr/>
        </p:nvPicPr>
        <p:blipFill>
          <a:blip r:embed="rId4">
            <a:alphaModFix/>
          </a:blip>
          <a:stretch>
            <a:fillRect/>
          </a:stretch>
        </p:blipFill>
        <p:spPr>
          <a:xfrm>
            <a:off x="2264475" y="3119900"/>
            <a:ext cx="4724400" cy="1314450"/>
          </a:xfrm>
          <a:prstGeom prst="rect">
            <a:avLst/>
          </a:prstGeom>
          <a:noFill/>
          <a:ln>
            <a:noFill/>
          </a:ln>
        </p:spPr>
      </p:pic>
      <p:pic>
        <p:nvPicPr>
          <p:cNvPr descr="A_k" id="208" name="Google Shape;208;p30"/>
          <p:cNvPicPr preferRelativeResize="0"/>
          <p:nvPr/>
        </p:nvPicPr>
        <p:blipFill>
          <a:blip r:embed="rId3">
            <a:alphaModFix/>
          </a:blip>
          <a:stretch>
            <a:fillRect/>
          </a:stretch>
        </p:blipFill>
        <p:spPr>
          <a:xfrm>
            <a:off x="2164425" y="2419350"/>
            <a:ext cx="190500" cy="152400"/>
          </a:xfrm>
          <a:prstGeom prst="rect">
            <a:avLst/>
          </a:prstGeom>
          <a:noFill/>
          <a:ln>
            <a:noFill/>
          </a:ln>
        </p:spPr>
      </p:pic>
      <p:pic>
        <p:nvPicPr>
          <p:cNvPr descr="M^{\sim}" id="209" name="Google Shape;209;p30"/>
          <p:cNvPicPr preferRelativeResize="0"/>
          <p:nvPr/>
        </p:nvPicPr>
        <p:blipFill>
          <a:blip r:embed="rId5">
            <a:alphaModFix/>
          </a:blip>
          <a:stretch>
            <a:fillRect/>
          </a:stretch>
        </p:blipFill>
        <p:spPr>
          <a:xfrm>
            <a:off x="7274525" y="2433625"/>
            <a:ext cx="276225" cy="123825"/>
          </a:xfrm>
          <a:prstGeom prst="rect">
            <a:avLst/>
          </a:prstGeom>
          <a:noFill/>
          <a:ln>
            <a:noFill/>
          </a:ln>
        </p:spPr>
      </p:pic>
      <p:pic>
        <p:nvPicPr>
          <p:cNvPr descr="T^{\sim}" id="210" name="Google Shape;210;p30"/>
          <p:cNvPicPr preferRelativeResize="0"/>
          <p:nvPr/>
        </p:nvPicPr>
        <p:blipFill>
          <a:blip r:embed="rId6">
            <a:alphaModFix/>
          </a:blip>
          <a:stretch>
            <a:fillRect/>
          </a:stretch>
        </p:blipFill>
        <p:spPr>
          <a:xfrm>
            <a:off x="8050925" y="2433638"/>
            <a:ext cx="219075" cy="123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a:t>
            </a:r>
            <a:r>
              <a:rPr lang="en"/>
              <a:t>Denoising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6" name="Google Shape;216;p31"/>
          <p:cNvSpPr txBox="1"/>
          <p:nvPr>
            <p:ph idx="1" type="body"/>
          </p:nvPr>
        </p:nvSpPr>
        <p:spPr>
          <a:xfrm>
            <a:off x="729450" y="2078875"/>
            <a:ext cx="7688700" cy="28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affine mapping has a side effect that it may magnify the noise existing at the input image, such as sensor noise or quantization noise. </a:t>
            </a:r>
            <a:endParaRPr/>
          </a:p>
          <a:p>
            <a:pPr indent="0" lvl="0" marL="0" rtl="0" algn="l">
              <a:spcBef>
                <a:spcPts val="1600"/>
              </a:spcBef>
              <a:spcAft>
                <a:spcPts val="0"/>
              </a:spcAft>
              <a:buNone/>
            </a:pPr>
            <a:r>
              <a:rPr lang="en"/>
              <a:t> We first use bilateral filtering to decompose the input image into a detail layer and a base layers, the latter being mostly noise-free. We then apply our locally affine transfer to the base layer instead of the input image. </a:t>
            </a:r>
            <a:endParaRPr/>
          </a:p>
          <a:p>
            <a:pPr indent="0" lvl="0" marL="0" rtl="0" algn="l">
              <a:spcBef>
                <a:spcPts val="1600"/>
              </a:spcBef>
              <a:spcAft>
                <a:spcPts val="1600"/>
              </a:spcAft>
              <a:buNone/>
            </a:pPr>
            <a:r>
              <a:rPr lang="en"/>
              <a:t>Finally, we obtain the final result by adding the detail layer back to the transferred base layer. Since the base layer is clean, the noise is not magnified. Compared to directly taking the input image, we significantly reduce the noise.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5" name="Google Shape;95;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sz="1100">
                <a:solidFill>
                  <a:srgbClr val="695D46"/>
                </a:solidFill>
                <a:latin typeface="Open Sans"/>
                <a:ea typeface="Open Sans"/>
                <a:cs typeface="Open Sans"/>
                <a:sym typeface="Open Sans"/>
              </a:rPr>
              <a:t>Given a single image as input, we want to automatically create a plausible-looking photo that appears as though it was taken at a different time of the day. This should be done using a fixed database of time lapse videos, of which the input image may not be a part of. Also we want to make the image look realistic, while preserving the colour schema. </a:t>
            </a:r>
            <a:endParaRPr sz="1100">
              <a:solidFill>
                <a:srgbClr val="695D46"/>
              </a:solidFill>
              <a:latin typeface="Open Sans"/>
              <a:ea typeface="Open Sans"/>
              <a:cs typeface="Open Sans"/>
              <a:sym typeface="Open Sans"/>
            </a:endParaRPr>
          </a:p>
          <a:p>
            <a:pPr indent="0" lvl="0" marL="0" rtl="0" algn="l">
              <a:spcBef>
                <a:spcPts val="0"/>
              </a:spcBef>
              <a:spcAft>
                <a:spcPts val="1600"/>
              </a:spcAft>
              <a:buNone/>
            </a:pPr>
            <a:r>
              <a:t/>
            </a:r>
            <a:endParaRPr/>
          </a:p>
        </p:txBody>
      </p:sp>
      <p:pic>
        <p:nvPicPr>
          <p:cNvPr id="96" name="Google Shape;96;p14"/>
          <p:cNvPicPr preferRelativeResize="0"/>
          <p:nvPr/>
        </p:nvPicPr>
        <p:blipFill>
          <a:blip r:embed="rId3">
            <a:alphaModFix/>
          </a:blip>
          <a:stretch>
            <a:fillRect/>
          </a:stretch>
        </p:blipFill>
        <p:spPr>
          <a:xfrm>
            <a:off x="1906274" y="3040074"/>
            <a:ext cx="5458574" cy="1888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Denoising image (cont.)</a:t>
            </a:r>
            <a:endParaRPr/>
          </a:p>
        </p:txBody>
      </p:sp>
      <p:sp>
        <p:nvSpPr>
          <p:cNvPr id="222" name="Google Shape;222;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3" name="Google Shape;223;p32"/>
          <p:cNvPicPr preferRelativeResize="0"/>
          <p:nvPr/>
        </p:nvPicPr>
        <p:blipFill>
          <a:blip r:embed="rId3">
            <a:alphaModFix/>
          </a:blip>
          <a:stretch>
            <a:fillRect/>
          </a:stretch>
        </p:blipFill>
        <p:spPr>
          <a:xfrm>
            <a:off x="594000" y="2078876"/>
            <a:ext cx="7956001" cy="2711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497000" y="620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t>
            </a:r>
            <a:endParaRPr/>
          </a:p>
        </p:txBody>
      </p:sp>
      <p:pic>
        <p:nvPicPr>
          <p:cNvPr id="229" name="Google Shape;229;p33"/>
          <p:cNvPicPr preferRelativeResize="0"/>
          <p:nvPr/>
        </p:nvPicPr>
        <p:blipFill>
          <a:blip r:embed="rId3">
            <a:alphaModFix/>
          </a:blip>
          <a:stretch>
            <a:fillRect/>
          </a:stretch>
        </p:blipFill>
        <p:spPr>
          <a:xfrm>
            <a:off x="497000" y="1621225"/>
            <a:ext cx="1447800" cy="1988075"/>
          </a:xfrm>
          <a:prstGeom prst="rect">
            <a:avLst/>
          </a:prstGeom>
          <a:noFill/>
          <a:ln>
            <a:noFill/>
          </a:ln>
        </p:spPr>
      </p:pic>
      <p:pic>
        <p:nvPicPr>
          <p:cNvPr id="230" name="Google Shape;230;p33"/>
          <p:cNvPicPr preferRelativeResize="0"/>
          <p:nvPr/>
        </p:nvPicPr>
        <p:blipFill>
          <a:blip r:embed="rId4">
            <a:alphaModFix/>
          </a:blip>
          <a:stretch>
            <a:fillRect/>
          </a:stretch>
        </p:blipFill>
        <p:spPr>
          <a:xfrm flipH="1">
            <a:off x="3705825" y="1637488"/>
            <a:ext cx="1447800" cy="1988075"/>
          </a:xfrm>
          <a:prstGeom prst="rect">
            <a:avLst/>
          </a:prstGeom>
          <a:noFill/>
          <a:ln>
            <a:noFill/>
          </a:ln>
        </p:spPr>
      </p:pic>
      <p:pic>
        <p:nvPicPr>
          <p:cNvPr id="231" name="Google Shape;231;p33"/>
          <p:cNvPicPr preferRelativeResize="0"/>
          <p:nvPr/>
        </p:nvPicPr>
        <p:blipFill>
          <a:blip r:embed="rId5">
            <a:alphaModFix/>
          </a:blip>
          <a:stretch>
            <a:fillRect/>
          </a:stretch>
        </p:blipFill>
        <p:spPr>
          <a:xfrm>
            <a:off x="5506875" y="1629350"/>
            <a:ext cx="1447800" cy="1971825"/>
          </a:xfrm>
          <a:prstGeom prst="rect">
            <a:avLst/>
          </a:prstGeom>
          <a:noFill/>
          <a:ln>
            <a:noFill/>
          </a:ln>
        </p:spPr>
      </p:pic>
      <p:pic>
        <p:nvPicPr>
          <p:cNvPr id="232" name="Google Shape;232;p33"/>
          <p:cNvPicPr preferRelativeResize="0"/>
          <p:nvPr/>
        </p:nvPicPr>
        <p:blipFill>
          <a:blip r:embed="rId6">
            <a:alphaModFix/>
          </a:blip>
          <a:stretch>
            <a:fillRect/>
          </a:stretch>
        </p:blipFill>
        <p:spPr>
          <a:xfrm>
            <a:off x="2129463" y="1645600"/>
            <a:ext cx="1391700" cy="1971825"/>
          </a:xfrm>
          <a:prstGeom prst="rect">
            <a:avLst/>
          </a:prstGeom>
          <a:noFill/>
          <a:ln>
            <a:noFill/>
          </a:ln>
        </p:spPr>
      </p:pic>
      <p:pic>
        <p:nvPicPr>
          <p:cNvPr id="233" name="Google Shape;233;p33"/>
          <p:cNvPicPr preferRelativeResize="0"/>
          <p:nvPr/>
        </p:nvPicPr>
        <p:blipFill>
          <a:blip r:embed="rId7">
            <a:alphaModFix/>
          </a:blip>
          <a:stretch>
            <a:fillRect/>
          </a:stretch>
        </p:blipFill>
        <p:spPr>
          <a:xfrm>
            <a:off x="7421875" y="1637488"/>
            <a:ext cx="1447800" cy="1955550"/>
          </a:xfrm>
          <a:prstGeom prst="rect">
            <a:avLst/>
          </a:prstGeom>
          <a:noFill/>
          <a:ln>
            <a:noFill/>
          </a:ln>
        </p:spPr>
      </p:pic>
      <p:sp>
        <p:nvSpPr>
          <p:cNvPr id="234" name="Google Shape;234;p33"/>
          <p:cNvSpPr txBox="1"/>
          <p:nvPr/>
        </p:nvSpPr>
        <p:spPr>
          <a:xfrm>
            <a:off x="525550" y="3980250"/>
            <a:ext cx="13917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5" name="Google Shape;235;p33"/>
          <p:cNvSpPr txBox="1"/>
          <p:nvPr/>
        </p:nvSpPr>
        <p:spPr>
          <a:xfrm>
            <a:off x="425850" y="3932800"/>
            <a:ext cx="8773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Input Image                   Best Frame		Reference Image 		    Wrap Image		Output Image	</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499350" y="622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241" name="Google Shape;241;p34"/>
          <p:cNvPicPr preferRelativeResize="0"/>
          <p:nvPr/>
        </p:nvPicPr>
        <p:blipFill>
          <a:blip r:embed="rId3">
            <a:alphaModFix/>
          </a:blip>
          <a:stretch>
            <a:fillRect/>
          </a:stretch>
        </p:blipFill>
        <p:spPr>
          <a:xfrm>
            <a:off x="168500" y="1885500"/>
            <a:ext cx="1690875" cy="2050600"/>
          </a:xfrm>
          <a:prstGeom prst="rect">
            <a:avLst/>
          </a:prstGeom>
          <a:noFill/>
          <a:ln>
            <a:noFill/>
          </a:ln>
        </p:spPr>
      </p:pic>
      <p:pic>
        <p:nvPicPr>
          <p:cNvPr id="242" name="Google Shape;242;p34"/>
          <p:cNvPicPr preferRelativeResize="0"/>
          <p:nvPr/>
        </p:nvPicPr>
        <p:blipFill>
          <a:blip r:embed="rId4">
            <a:alphaModFix/>
          </a:blip>
          <a:stretch>
            <a:fillRect/>
          </a:stretch>
        </p:blipFill>
        <p:spPr>
          <a:xfrm>
            <a:off x="7300725" y="1914763"/>
            <a:ext cx="1560500" cy="1992075"/>
          </a:xfrm>
          <a:prstGeom prst="rect">
            <a:avLst/>
          </a:prstGeom>
          <a:noFill/>
          <a:ln>
            <a:noFill/>
          </a:ln>
        </p:spPr>
      </p:pic>
      <p:pic>
        <p:nvPicPr>
          <p:cNvPr id="243" name="Google Shape;243;p34"/>
          <p:cNvPicPr preferRelativeResize="0"/>
          <p:nvPr/>
        </p:nvPicPr>
        <p:blipFill>
          <a:blip r:embed="rId5">
            <a:alphaModFix/>
          </a:blip>
          <a:stretch>
            <a:fillRect/>
          </a:stretch>
        </p:blipFill>
        <p:spPr>
          <a:xfrm>
            <a:off x="1932362" y="1885513"/>
            <a:ext cx="1640450" cy="2050600"/>
          </a:xfrm>
          <a:prstGeom prst="rect">
            <a:avLst/>
          </a:prstGeom>
          <a:noFill/>
          <a:ln>
            <a:noFill/>
          </a:ln>
        </p:spPr>
      </p:pic>
      <p:pic>
        <p:nvPicPr>
          <p:cNvPr id="244" name="Google Shape;244;p34"/>
          <p:cNvPicPr preferRelativeResize="0"/>
          <p:nvPr/>
        </p:nvPicPr>
        <p:blipFill>
          <a:blip r:embed="rId6">
            <a:alphaModFix/>
          </a:blip>
          <a:stretch>
            <a:fillRect/>
          </a:stretch>
        </p:blipFill>
        <p:spPr>
          <a:xfrm>
            <a:off x="3645800" y="1885500"/>
            <a:ext cx="1879075" cy="2050600"/>
          </a:xfrm>
          <a:prstGeom prst="rect">
            <a:avLst/>
          </a:prstGeom>
          <a:noFill/>
          <a:ln>
            <a:noFill/>
          </a:ln>
        </p:spPr>
      </p:pic>
      <p:pic>
        <p:nvPicPr>
          <p:cNvPr id="245" name="Google Shape;245;p34"/>
          <p:cNvPicPr preferRelativeResize="0"/>
          <p:nvPr/>
        </p:nvPicPr>
        <p:blipFill>
          <a:blip r:embed="rId7">
            <a:alphaModFix/>
          </a:blip>
          <a:stretch>
            <a:fillRect/>
          </a:stretch>
        </p:blipFill>
        <p:spPr>
          <a:xfrm>
            <a:off x="5617000" y="1885500"/>
            <a:ext cx="1560500" cy="2050600"/>
          </a:xfrm>
          <a:prstGeom prst="rect">
            <a:avLst/>
          </a:prstGeom>
          <a:noFill/>
          <a:ln>
            <a:noFill/>
          </a:ln>
        </p:spPr>
      </p:pic>
      <p:sp>
        <p:nvSpPr>
          <p:cNvPr id="246" name="Google Shape;246;p34"/>
          <p:cNvSpPr txBox="1"/>
          <p:nvPr/>
        </p:nvSpPr>
        <p:spPr>
          <a:xfrm>
            <a:off x="177075" y="4121250"/>
            <a:ext cx="8773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Input Image                   Best Frame		Reference Image 		    Wrap Image		Output Image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443000" y="564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t>
            </a:r>
            <a:endParaRPr/>
          </a:p>
        </p:txBody>
      </p:sp>
      <p:pic>
        <p:nvPicPr>
          <p:cNvPr id="252" name="Google Shape;252;p35"/>
          <p:cNvPicPr preferRelativeResize="0"/>
          <p:nvPr/>
        </p:nvPicPr>
        <p:blipFill>
          <a:blip r:embed="rId3">
            <a:alphaModFix/>
          </a:blip>
          <a:stretch>
            <a:fillRect/>
          </a:stretch>
        </p:blipFill>
        <p:spPr>
          <a:xfrm>
            <a:off x="174025" y="1681050"/>
            <a:ext cx="1587175" cy="2065500"/>
          </a:xfrm>
          <a:prstGeom prst="rect">
            <a:avLst/>
          </a:prstGeom>
          <a:noFill/>
          <a:ln>
            <a:noFill/>
          </a:ln>
        </p:spPr>
      </p:pic>
      <p:pic>
        <p:nvPicPr>
          <p:cNvPr id="253" name="Google Shape;253;p35"/>
          <p:cNvPicPr preferRelativeResize="0"/>
          <p:nvPr/>
        </p:nvPicPr>
        <p:blipFill rotWithShape="1">
          <a:blip r:embed="rId4">
            <a:alphaModFix/>
          </a:blip>
          <a:srcRect b="0" l="-4280" r="4279" t="0"/>
          <a:stretch/>
        </p:blipFill>
        <p:spPr>
          <a:xfrm>
            <a:off x="3412900" y="1695550"/>
            <a:ext cx="1726925" cy="2036475"/>
          </a:xfrm>
          <a:prstGeom prst="rect">
            <a:avLst/>
          </a:prstGeom>
          <a:noFill/>
          <a:ln>
            <a:noFill/>
          </a:ln>
        </p:spPr>
      </p:pic>
      <p:pic>
        <p:nvPicPr>
          <p:cNvPr id="254" name="Google Shape;254;p35"/>
          <p:cNvPicPr preferRelativeResize="0"/>
          <p:nvPr/>
        </p:nvPicPr>
        <p:blipFill>
          <a:blip r:embed="rId5">
            <a:alphaModFix/>
          </a:blip>
          <a:stretch>
            <a:fillRect/>
          </a:stretch>
        </p:blipFill>
        <p:spPr>
          <a:xfrm>
            <a:off x="5139825" y="1681050"/>
            <a:ext cx="1879325" cy="2065500"/>
          </a:xfrm>
          <a:prstGeom prst="rect">
            <a:avLst/>
          </a:prstGeom>
          <a:noFill/>
          <a:ln>
            <a:noFill/>
          </a:ln>
        </p:spPr>
      </p:pic>
      <p:pic>
        <p:nvPicPr>
          <p:cNvPr id="255" name="Google Shape;255;p35"/>
          <p:cNvPicPr preferRelativeResize="0"/>
          <p:nvPr/>
        </p:nvPicPr>
        <p:blipFill>
          <a:blip r:embed="rId6">
            <a:alphaModFix/>
          </a:blip>
          <a:stretch>
            <a:fillRect/>
          </a:stretch>
        </p:blipFill>
        <p:spPr>
          <a:xfrm>
            <a:off x="1768150" y="1681050"/>
            <a:ext cx="1693050" cy="2065500"/>
          </a:xfrm>
          <a:prstGeom prst="rect">
            <a:avLst/>
          </a:prstGeom>
          <a:noFill/>
          <a:ln>
            <a:noFill/>
          </a:ln>
        </p:spPr>
      </p:pic>
      <p:pic>
        <p:nvPicPr>
          <p:cNvPr id="256" name="Google Shape;256;p35"/>
          <p:cNvPicPr preferRelativeResize="0"/>
          <p:nvPr/>
        </p:nvPicPr>
        <p:blipFill rotWithShape="1">
          <a:blip r:embed="rId7">
            <a:alphaModFix/>
          </a:blip>
          <a:srcRect b="0" l="0" r="10698" t="0"/>
          <a:stretch/>
        </p:blipFill>
        <p:spPr>
          <a:xfrm>
            <a:off x="7000725" y="1695550"/>
            <a:ext cx="1771550" cy="2036475"/>
          </a:xfrm>
          <a:prstGeom prst="rect">
            <a:avLst/>
          </a:prstGeom>
          <a:noFill/>
          <a:ln>
            <a:noFill/>
          </a:ln>
        </p:spPr>
      </p:pic>
      <p:sp>
        <p:nvSpPr>
          <p:cNvPr id="257" name="Google Shape;257;p35"/>
          <p:cNvSpPr txBox="1"/>
          <p:nvPr/>
        </p:nvSpPr>
        <p:spPr>
          <a:xfrm>
            <a:off x="174025" y="3950850"/>
            <a:ext cx="86934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Input Image                     Best frame              Reference Image           Warped Image 	               Output Image        </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499350" y="622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63" name="Google Shape;263;p36"/>
          <p:cNvSpPr txBox="1"/>
          <p:nvPr/>
        </p:nvSpPr>
        <p:spPr>
          <a:xfrm>
            <a:off x="177075" y="4121250"/>
            <a:ext cx="8773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Input Image                   Best Frame		Reference Image 		    Wrap Image		Output Image	</a:t>
            </a:r>
            <a:endParaRPr>
              <a:latin typeface="Lato"/>
              <a:ea typeface="Lato"/>
              <a:cs typeface="Lato"/>
              <a:sym typeface="Lato"/>
            </a:endParaRPr>
          </a:p>
        </p:txBody>
      </p:sp>
      <p:pic>
        <p:nvPicPr>
          <p:cNvPr id="264" name="Google Shape;264;p36"/>
          <p:cNvPicPr preferRelativeResize="0"/>
          <p:nvPr/>
        </p:nvPicPr>
        <p:blipFill>
          <a:blip r:embed="rId3">
            <a:alphaModFix/>
          </a:blip>
          <a:stretch>
            <a:fillRect/>
          </a:stretch>
        </p:blipFill>
        <p:spPr>
          <a:xfrm>
            <a:off x="48300" y="1885500"/>
            <a:ext cx="1770850" cy="2050600"/>
          </a:xfrm>
          <a:prstGeom prst="rect">
            <a:avLst/>
          </a:prstGeom>
          <a:noFill/>
          <a:ln>
            <a:noFill/>
          </a:ln>
        </p:spPr>
      </p:pic>
      <p:pic>
        <p:nvPicPr>
          <p:cNvPr id="265" name="Google Shape;265;p36"/>
          <p:cNvPicPr preferRelativeResize="0"/>
          <p:nvPr/>
        </p:nvPicPr>
        <p:blipFill>
          <a:blip r:embed="rId4">
            <a:alphaModFix/>
          </a:blip>
          <a:stretch>
            <a:fillRect/>
          </a:stretch>
        </p:blipFill>
        <p:spPr>
          <a:xfrm>
            <a:off x="1819925" y="1885500"/>
            <a:ext cx="1770850" cy="2050600"/>
          </a:xfrm>
          <a:prstGeom prst="rect">
            <a:avLst/>
          </a:prstGeom>
          <a:noFill/>
          <a:ln>
            <a:noFill/>
          </a:ln>
        </p:spPr>
      </p:pic>
      <p:pic>
        <p:nvPicPr>
          <p:cNvPr id="266" name="Google Shape;266;p36"/>
          <p:cNvPicPr preferRelativeResize="0"/>
          <p:nvPr/>
        </p:nvPicPr>
        <p:blipFill>
          <a:blip r:embed="rId5">
            <a:alphaModFix/>
          </a:blip>
          <a:stretch>
            <a:fillRect/>
          </a:stretch>
        </p:blipFill>
        <p:spPr>
          <a:xfrm>
            <a:off x="3590775" y="1885500"/>
            <a:ext cx="1975150" cy="2050600"/>
          </a:xfrm>
          <a:prstGeom prst="rect">
            <a:avLst/>
          </a:prstGeom>
          <a:noFill/>
          <a:ln>
            <a:noFill/>
          </a:ln>
        </p:spPr>
      </p:pic>
      <p:pic>
        <p:nvPicPr>
          <p:cNvPr id="267" name="Google Shape;267;p36"/>
          <p:cNvPicPr preferRelativeResize="0"/>
          <p:nvPr/>
        </p:nvPicPr>
        <p:blipFill>
          <a:blip r:embed="rId6">
            <a:alphaModFix/>
          </a:blip>
          <a:stretch>
            <a:fillRect/>
          </a:stretch>
        </p:blipFill>
        <p:spPr>
          <a:xfrm>
            <a:off x="5565925" y="1885500"/>
            <a:ext cx="1718700" cy="2050600"/>
          </a:xfrm>
          <a:prstGeom prst="rect">
            <a:avLst/>
          </a:prstGeom>
          <a:noFill/>
          <a:ln>
            <a:noFill/>
          </a:ln>
        </p:spPr>
      </p:pic>
      <p:pic>
        <p:nvPicPr>
          <p:cNvPr id="268" name="Google Shape;268;p36"/>
          <p:cNvPicPr preferRelativeResize="0"/>
          <p:nvPr/>
        </p:nvPicPr>
        <p:blipFill>
          <a:blip r:embed="rId7">
            <a:alphaModFix/>
          </a:blip>
          <a:stretch>
            <a:fillRect/>
          </a:stretch>
        </p:blipFill>
        <p:spPr>
          <a:xfrm>
            <a:off x="7284625" y="1885500"/>
            <a:ext cx="1827175" cy="2050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499350" y="622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274" name="Google Shape;274;p37"/>
          <p:cNvPicPr preferRelativeResize="0"/>
          <p:nvPr/>
        </p:nvPicPr>
        <p:blipFill>
          <a:blip r:embed="rId3">
            <a:alphaModFix/>
          </a:blip>
          <a:stretch>
            <a:fillRect/>
          </a:stretch>
        </p:blipFill>
        <p:spPr>
          <a:xfrm>
            <a:off x="80500" y="1885500"/>
            <a:ext cx="1778875" cy="2050600"/>
          </a:xfrm>
          <a:prstGeom prst="rect">
            <a:avLst/>
          </a:prstGeom>
          <a:noFill/>
          <a:ln>
            <a:noFill/>
          </a:ln>
        </p:spPr>
      </p:pic>
      <p:pic>
        <p:nvPicPr>
          <p:cNvPr id="275" name="Google Shape;275;p37"/>
          <p:cNvPicPr preferRelativeResize="0"/>
          <p:nvPr/>
        </p:nvPicPr>
        <p:blipFill>
          <a:blip r:embed="rId4">
            <a:alphaModFix/>
          </a:blip>
          <a:stretch>
            <a:fillRect/>
          </a:stretch>
        </p:blipFill>
        <p:spPr>
          <a:xfrm>
            <a:off x="7244375" y="1885500"/>
            <a:ext cx="1616850" cy="2050600"/>
          </a:xfrm>
          <a:prstGeom prst="rect">
            <a:avLst/>
          </a:prstGeom>
          <a:noFill/>
          <a:ln>
            <a:noFill/>
          </a:ln>
        </p:spPr>
      </p:pic>
      <p:pic>
        <p:nvPicPr>
          <p:cNvPr id="276" name="Google Shape;276;p37"/>
          <p:cNvPicPr preferRelativeResize="0"/>
          <p:nvPr/>
        </p:nvPicPr>
        <p:blipFill>
          <a:blip r:embed="rId5">
            <a:alphaModFix/>
          </a:blip>
          <a:stretch>
            <a:fillRect/>
          </a:stretch>
        </p:blipFill>
        <p:spPr>
          <a:xfrm>
            <a:off x="1859375" y="1885525"/>
            <a:ext cx="1778875" cy="2050575"/>
          </a:xfrm>
          <a:prstGeom prst="rect">
            <a:avLst/>
          </a:prstGeom>
          <a:noFill/>
          <a:ln>
            <a:noFill/>
          </a:ln>
        </p:spPr>
      </p:pic>
      <p:pic>
        <p:nvPicPr>
          <p:cNvPr id="277" name="Google Shape;277;p37"/>
          <p:cNvPicPr preferRelativeResize="0"/>
          <p:nvPr/>
        </p:nvPicPr>
        <p:blipFill>
          <a:blip r:embed="rId6">
            <a:alphaModFix/>
          </a:blip>
          <a:stretch>
            <a:fillRect/>
          </a:stretch>
        </p:blipFill>
        <p:spPr>
          <a:xfrm>
            <a:off x="3645800" y="1885500"/>
            <a:ext cx="1879075" cy="2050600"/>
          </a:xfrm>
          <a:prstGeom prst="rect">
            <a:avLst/>
          </a:prstGeom>
          <a:noFill/>
          <a:ln>
            <a:noFill/>
          </a:ln>
        </p:spPr>
      </p:pic>
      <p:pic>
        <p:nvPicPr>
          <p:cNvPr id="278" name="Google Shape;278;p37"/>
          <p:cNvPicPr preferRelativeResize="0"/>
          <p:nvPr/>
        </p:nvPicPr>
        <p:blipFill>
          <a:blip r:embed="rId7">
            <a:alphaModFix/>
          </a:blip>
          <a:stretch>
            <a:fillRect/>
          </a:stretch>
        </p:blipFill>
        <p:spPr>
          <a:xfrm>
            <a:off x="5524875" y="1885500"/>
            <a:ext cx="1719500" cy="2050600"/>
          </a:xfrm>
          <a:prstGeom prst="rect">
            <a:avLst/>
          </a:prstGeom>
          <a:noFill/>
          <a:ln>
            <a:noFill/>
          </a:ln>
        </p:spPr>
      </p:pic>
      <p:sp>
        <p:nvSpPr>
          <p:cNvPr id="279" name="Google Shape;279;p37"/>
          <p:cNvSpPr txBox="1"/>
          <p:nvPr/>
        </p:nvSpPr>
        <p:spPr>
          <a:xfrm>
            <a:off x="177075" y="4121250"/>
            <a:ext cx="8773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Input Image                   Best Frame		Reference Image 		    Wrap Image		Output Image	</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499350" y="622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85" name="Google Shape;285;p38"/>
          <p:cNvSpPr txBox="1"/>
          <p:nvPr/>
        </p:nvSpPr>
        <p:spPr>
          <a:xfrm>
            <a:off x="177075" y="4121250"/>
            <a:ext cx="8773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Input Image                   Best Frame		Reference Image 		    Wrap Image		Output Image	</a:t>
            </a:r>
            <a:endParaRPr>
              <a:latin typeface="Lato"/>
              <a:ea typeface="Lato"/>
              <a:cs typeface="Lato"/>
              <a:sym typeface="Lato"/>
            </a:endParaRPr>
          </a:p>
        </p:txBody>
      </p:sp>
      <p:pic>
        <p:nvPicPr>
          <p:cNvPr id="286" name="Google Shape;286;p38"/>
          <p:cNvPicPr preferRelativeResize="0"/>
          <p:nvPr/>
        </p:nvPicPr>
        <p:blipFill>
          <a:blip r:embed="rId3">
            <a:alphaModFix/>
          </a:blip>
          <a:stretch>
            <a:fillRect/>
          </a:stretch>
        </p:blipFill>
        <p:spPr>
          <a:xfrm>
            <a:off x="0" y="1885525"/>
            <a:ext cx="1859375" cy="2050575"/>
          </a:xfrm>
          <a:prstGeom prst="rect">
            <a:avLst/>
          </a:prstGeom>
          <a:noFill/>
          <a:ln>
            <a:noFill/>
          </a:ln>
        </p:spPr>
      </p:pic>
      <p:pic>
        <p:nvPicPr>
          <p:cNvPr id="287" name="Google Shape;287;p38"/>
          <p:cNvPicPr preferRelativeResize="0"/>
          <p:nvPr/>
        </p:nvPicPr>
        <p:blipFill>
          <a:blip r:embed="rId4">
            <a:alphaModFix/>
          </a:blip>
          <a:stretch>
            <a:fillRect/>
          </a:stretch>
        </p:blipFill>
        <p:spPr>
          <a:xfrm>
            <a:off x="1859375" y="1885525"/>
            <a:ext cx="1786425" cy="2050575"/>
          </a:xfrm>
          <a:prstGeom prst="rect">
            <a:avLst/>
          </a:prstGeom>
          <a:noFill/>
          <a:ln>
            <a:noFill/>
          </a:ln>
        </p:spPr>
      </p:pic>
      <p:pic>
        <p:nvPicPr>
          <p:cNvPr id="288" name="Google Shape;288;p38"/>
          <p:cNvPicPr preferRelativeResize="0"/>
          <p:nvPr/>
        </p:nvPicPr>
        <p:blipFill>
          <a:blip r:embed="rId5">
            <a:alphaModFix/>
          </a:blip>
          <a:stretch>
            <a:fillRect/>
          </a:stretch>
        </p:blipFill>
        <p:spPr>
          <a:xfrm>
            <a:off x="3645800" y="1885500"/>
            <a:ext cx="1879075" cy="2050600"/>
          </a:xfrm>
          <a:prstGeom prst="rect">
            <a:avLst/>
          </a:prstGeom>
          <a:noFill/>
          <a:ln>
            <a:noFill/>
          </a:ln>
        </p:spPr>
      </p:pic>
      <p:pic>
        <p:nvPicPr>
          <p:cNvPr id="289" name="Google Shape;289;p38"/>
          <p:cNvPicPr preferRelativeResize="0"/>
          <p:nvPr/>
        </p:nvPicPr>
        <p:blipFill>
          <a:blip r:embed="rId6">
            <a:alphaModFix/>
          </a:blip>
          <a:stretch>
            <a:fillRect/>
          </a:stretch>
        </p:blipFill>
        <p:spPr>
          <a:xfrm>
            <a:off x="5524875" y="1885525"/>
            <a:ext cx="1719500" cy="2050575"/>
          </a:xfrm>
          <a:prstGeom prst="rect">
            <a:avLst/>
          </a:prstGeom>
          <a:noFill/>
          <a:ln>
            <a:noFill/>
          </a:ln>
        </p:spPr>
      </p:pic>
      <p:pic>
        <p:nvPicPr>
          <p:cNvPr id="290" name="Google Shape;290;p38"/>
          <p:cNvPicPr preferRelativeResize="0"/>
          <p:nvPr/>
        </p:nvPicPr>
        <p:blipFill>
          <a:blip r:embed="rId7">
            <a:alphaModFix/>
          </a:blip>
          <a:stretch>
            <a:fillRect/>
          </a:stretch>
        </p:blipFill>
        <p:spPr>
          <a:xfrm>
            <a:off x="7244375" y="1885500"/>
            <a:ext cx="1819125" cy="2050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499350" y="622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96" name="Google Shape;296;p39"/>
          <p:cNvSpPr txBox="1"/>
          <p:nvPr/>
        </p:nvSpPr>
        <p:spPr>
          <a:xfrm>
            <a:off x="177075" y="4121250"/>
            <a:ext cx="8773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Input Image                   Best Frame		Reference Image 		    Wrap Image		Output Image	</a:t>
            </a:r>
            <a:endParaRPr>
              <a:latin typeface="Lato"/>
              <a:ea typeface="Lato"/>
              <a:cs typeface="Lato"/>
              <a:sym typeface="Lato"/>
            </a:endParaRPr>
          </a:p>
        </p:txBody>
      </p:sp>
      <p:pic>
        <p:nvPicPr>
          <p:cNvPr id="297" name="Google Shape;297;p39"/>
          <p:cNvPicPr preferRelativeResize="0"/>
          <p:nvPr/>
        </p:nvPicPr>
        <p:blipFill>
          <a:blip r:embed="rId3">
            <a:alphaModFix/>
          </a:blip>
          <a:stretch>
            <a:fillRect/>
          </a:stretch>
        </p:blipFill>
        <p:spPr>
          <a:xfrm>
            <a:off x="116700" y="1885525"/>
            <a:ext cx="1719500" cy="2050575"/>
          </a:xfrm>
          <a:prstGeom prst="rect">
            <a:avLst/>
          </a:prstGeom>
          <a:noFill/>
          <a:ln>
            <a:noFill/>
          </a:ln>
        </p:spPr>
      </p:pic>
      <p:pic>
        <p:nvPicPr>
          <p:cNvPr id="298" name="Google Shape;298;p39"/>
          <p:cNvPicPr preferRelativeResize="0"/>
          <p:nvPr/>
        </p:nvPicPr>
        <p:blipFill>
          <a:blip r:embed="rId4">
            <a:alphaModFix/>
          </a:blip>
          <a:stretch>
            <a:fillRect/>
          </a:stretch>
        </p:blipFill>
        <p:spPr>
          <a:xfrm>
            <a:off x="1836200" y="1885525"/>
            <a:ext cx="1809600" cy="2050575"/>
          </a:xfrm>
          <a:prstGeom prst="rect">
            <a:avLst/>
          </a:prstGeom>
          <a:noFill/>
          <a:ln>
            <a:noFill/>
          </a:ln>
        </p:spPr>
      </p:pic>
      <p:pic>
        <p:nvPicPr>
          <p:cNvPr id="299" name="Google Shape;299;p39"/>
          <p:cNvPicPr preferRelativeResize="0"/>
          <p:nvPr/>
        </p:nvPicPr>
        <p:blipFill>
          <a:blip r:embed="rId5">
            <a:alphaModFix/>
          </a:blip>
          <a:stretch>
            <a:fillRect/>
          </a:stretch>
        </p:blipFill>
        <p:spPr>
          <a:xfrm>
            <a:off x="3645800" y="1885525"/>
            <a:ext cx="1879075" cy="2050575"/>
          </a:xfrm>
          <a:prstGeom prst="rect">
            <a:avLst/>
          </a:prstGeom>
          <a:noFill/>
          <a:ln>
            <a:noFill/>
          </a:ln>
        </p:spPr>
      </p:pic>
      <p:pic>
        <p:nvPicPr>
          <p:cNvPr id="300" name="Google Shape;300;p39"/>
          <p:cNvPicPr preferRelativeResize="0"/>
          <p:nvPr/>
        </p:nvPicPr>
        <p:blipFill>
          <a:blip r:embed="rId6">
            <a:alphaModFix/>
          </a:blip>
          <a:stretch>
            <a:fillRect/>
          </a:stretch>
        </p:blipFill>
        <p:spPr>
          <a:xfrm>
            <a:off x="5524875" y="1885525"/>
            <a:ext cx="1719500" cy="2050575"/>
          </a:xfrm>
          <a:prstGeom prst="rect">
            <a:avLst/>
          </a:prstGeom>
          <a:noFill/>
          <a:ln>
            <a:noFill/>
          </a:ln>
        </p:spPr>
      </p:pic>
      <p:pic>
        <p:nvPicPr>
          <p:cNvPr id="301" name="Google Shape;301;p39"/>
          <p:cNvPicPr preferRelativeResize="0"/>
          <p:nvPr/>
        </p:nvPicPr>
        <p:blipFill>
          <a:blip r:embed="rId7">
            <a:alphaModFix/>
          </a:blip>
          <a:stretch>
            <a:fillRect/>
          </a:stretch>
        </p:blipFill>
        <p:spPr>
          <a:xfrm>
            <a:off x="7241825" y="1885525"/>
            <a:ext cx="1809600" cy="2050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idx="1" type="body"/>
          </p:nvPr>
        </p:nvSpPr>
        <p:spPr>
          <a:xfrm>
            <a:off x="729450" y="2002675"/>
            <a:ext cx="7688700" cy="22611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We did pair programming (mostly)</a:t>
            </a:r>
            <a:endParaRPr/>
          </a:p>
          <a:p>
            <a:pPr indent="-311150" lvl="0" marL="457200" rtl="0" algn="l">
              <a:lnSpc>
                <a:spcPct val="200000"/>
              </a:lnSpc>
              <a:spcBef>
                <a:spcPts val="0"/>
              </a:spcBef>
              <a:spcAft>
                <a:spcPts val="0"/>
              </a:spcAft>
              <a:buSzPts val="1300"/>
              <a:buChar char="●"/>
            </a:pPr>
            <a:r>
              <a:rPr lang="en"/>
              <a:t>Dixit Kumar Garg: Global Matching, Local matching </a:t>
            </a:r>
            <a:endParaRPr/>
          </a:p>
          <a:p>
            <a:pPr indent="-311150" lvl="0" marL="457200" rtl="0" algn="l">
              <a:lnSpc>
                <a:spcPct val="200000"/>
              </a:lnSpc>
              <a:spcBef>
                <a:spcPts val="0"/>
              </a:spcBef>
              <a:spcAft>
                <a:spcPts val="0"/>
              </a:spcAft>
              <a:buSzPts val="1300"/>
              <a:buChar char="●"/>
            </a:pPr>
            <a:r>
              <a:rPr lang="en"/>
              <a:t>Akshat Goyal : Global matching, </a:t>
            </a:r>
            <a:r>
              <a:rPr lang="en"/>
              <a:t>Local affine color transfer</a:t>
            </a:r>
            <a:endParaRPr/>
          </a:p>
          <a:p>
            <a:pPr indent="-311150" lvl="0" marL="457200" rtl="0" algn="l">
              <a:lnSpc>
                <a:spcPct val="200000"/>
              </a:lnSpc>
              <a:spcBef>
                <a:spcPts val="0"/>
              </a:spcBef>
              <a:spcAft>
                <a:spcPts val="0"/>
              </a:spcAft>
              <a:buSzPts val="1300"/>
              <a:buChar char="●"/>
            </a:pPr>
            <a:r>
              <a:rPr lang="en"/>
              <a:t>Manish Sharma : </a:t>
            </a:r>
            <a:r>
              <a:rPr lang="en"/>
              <a:t>Frame Selection, Local affine color transfer </a:t>
            </a:r>
            <a:endParaRPr b="1"/>
          </a:p>
          <a:p>
            <a:pPr indent="-311150" lvl="0" marL="457200" rtl="0" algn="l">
              <a:lnSpc>
                <a:spcPct val="200000"/>
              </a:lnSpc>
              <a:spcBef>
                <a:spcPts val="0"/>
              </a:spcBef>
              <a:spcAft>
                <a:spcPts val="0"/>
              </a:spcAft>
              <a:buSzPts val="1300"/>
              <a:buChar char="●"/>
            </a:pPr>
            <a:r>
              <a:rPr lang="en"/>
              <a:t>Khadiravana  : </a:t>
            </a:r>
            <a:r>
              <a:rPr lang="en"/>
              <a:t>Local matching, </a:t>
            </a:r>
            <a:r>
              <a:rPr lang="en"/>
              <a:t> Denoising</a:t>
            </a:r>
            <a:endParaRPr/>
          </a:p>
        </p:txBody>
      </p:sp>
      <p:sp>
        <p:nvSpPr>
          <p:cNvPr id="307" name="Google Shape;307;p40"/>
          <p:cNvSpPr txBox="1"/>
          <p:nvPr>
            <p:ph type="title"/>
          </p:nvPr>
        </p:nvSpPr>
        <p:spPr>
          <a:xfrm>
            <a:off x="803850" y="1439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Division of work </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1"/>
          <p:cNvSpPr txBox="1"/>
          <p:nvPr>
            <p:ph type="title"/>
          </p:nvPr>
        </p:nvSpPr>
        <p:spPr>
          <a:xfrm>
            <a:off x="654075" y="1548500"/>
            <a:ext cx="7658100" cy="18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600">
                <a:solidFill>
                  <a:srgbClr val="741B47"/>
                </a:solidFill>
                <a:latin typeface="Comic Sans MS"/>
                <a:ea typeface="Comic Sans MS"/>
                <a:cs typeface="Comic Sans MS"/>
                <a:sym typeface="Comic Sans MS"/>
              </a:rPr>
              <a:t>Thankyou!!</a:t>
            </a:r>
            <a:endParaRPr sz="6600">
              <a:solidFill>
                <a:srgbClr val="741B47"/>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idx="1" type="body"/>
          </p:nvPr>
        </p:nvSpPr>
        <p:spPr>
          <a:xfrm>
            <a:off x="729450" y="1919450"/>
            <a:ext cx="7805700" cy="1062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Most photographers cannot be at the right place at the perfect time and end up taking photos in the middle of the day when lighting is harsh. </a:t>
            </a:r>
            <a:r>
              <a:rPr lang="en"/>
              <a:t>In</a:t>
            </a:r>
            <a:r>
              <a:rPr lang="en"/>
              <a:t> this project, we implement an automatic technique that takes a single outdoor photo as input and seeks to hallucinate an image of the same scene taken at a different time of day.</a:t>
            </a:r>
            <a:endParaRPr/>
          </a:p>
        </p:txBody>
      </p:sp>
      <p:sp>
        <p:nvSpPr>
          <p:cNvPr id="102" name="Google Shape;102;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Utility</a:t>
            </a:r>
            <a:endParaRPr/>
          </a:p>
        </p:txBody>
      </p:sp>
      <p:pic>
        <p:nvPicPr>
          <p:cNvPr id="103" name="Google Shape;103;p15"/>
          <p:cNvPicPr preferRelativeResize="0"/>
          <p:nvPr/>
        </p:nvPicPr>
        <p:blipFill>
          <a:blip r:embed="rId3">
            <a:alphaModFix/>
          </a:blip>
          <a:stretch>
            <a:fillRect/>
          </a:stretch>
        </p:blipFill>
        <p:spPr>
          <a:xfrm>
            <a:off x="965975" y="3241250"/>
            <a:ext cx="2368249" cy="1303900"/>
          </a:xfrm>
          <a:prstGeom prst="rect">
            <a:avLst/>
          </a:prstGeom>
          <a:noFill/>
          <a:ln>
            <a:noFill/>
          </a:ln>
        </p:spPr>
      </p:pic>
      <p:pic>
        <p:nvPicPr>
          <p:cNvPr id="104" name="Google Shape;104;p15"/>
          <p:cNvPicPr preferRelativeResize="0"/>
          <p:nvPr/>
        </p:nvPicPr>
        <p:blipFill>
          <a:blip r:embed="rId4">
            <a:alphaModFix/>
          </a:blip>
          <a:stretch>
            <a:fillRect/>
          </a:stretch>
        </p:blipFill>
        <p:spPr>
          <a:xfrm>
            <a:off x="5774025" y="3241250"/>
            <a:ext cx="2368251" cy="1303901"/>
          </a:xfrm>
          <a:prstGeom prst="rect">
            <a:avLst/>
          </a:prstGeom>
          <a:noFill/>
          <a:ln>
            <a:noFill/>
          </a:ln>
        </p:spPr>
      </p:pic>
      <p:sp>
        <p:nvSpPr>
          <p:cNvPr id="105" name="Google Shape;105;p15"/>
          <p:cNvSpPr txBox="1"/>
          <p:nvPr/>
        </p:nvSpPr>
        <p:spPr>
          <a:xfrm>
            <a:off x="1668450" y="4545150"/>
            <a:ext cx="15597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Golden Hour</a:t>
            </a:r>
            <a:endParaRPr sz="1200">
              <a:latin typeface="Lato"/>
              <a:ea typeface="Lato"/>
              <a:cs typeface="Lato"/>
              <a:sym typeface="Lato"/>
            </a:endParaRPr>
          </a:p>
        </p:txBody>
      </p:sp>
      <p:sp>
        <p:nvSpPr>
          <p:cNvPr id="106" name="Google Shape;106;p15"/>
          <p:cNvSpPr txBox="1"/>
          <p:nvPr/>
        </p:nvSpPr>
        <p:spPr>
          <a:xfrm>
            <a:off x="6532850" y="4545150"/>
            <a:ext cx="15597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Blue</a:t>
            </a:r>
            <a:r>
              <a:rPr lang="en" sz="1200">
                <a:latin typeface="Lato"/>
                <a:ea typeface="Lato"/>
                <a:cs typeface="Lato"/>
                <a:sym typeface="Lato"/>
              </a:rPr>
              <a:t> Hour</a:t>
            </a:r>
            <a:endParaRPr sz="12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727650" y="1303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 </a:t>
            </a:r>
            <a:endParaRPr/>
          </a:p>
        </p:txBody>
      </p:sp>
      <p:sp>
        <p:nvSpPr>
          <p:cNvPr id="112" name="Google Shape;112;p16"/>
          <p:cNvSpPr txBox="1"/>
          <p:nvPr>
            <p:ph idx="1" type="body"/>
          </p:nvPr>
        </p:nvSpPr>
        <p:spPr>
          <a:xfrm>
            <a:off x="727650" y="2063800"/>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AutoNum type="arabicPeriod"/>
            </a:pPr>
            <a:r>
              <a:rPr lang="en"/>
              <a:t>Reading and understanding the paper</a:t>
            </a:r>
            <a:endParaRPr/>
          </a:p>
          <a:p>
            <a:pPr indent="-311150" lvl="0" marL="457200" rtl="0" algn="l">
              <a:lnSpc>
                <a:spcPct val="150000"/>
              </a:lnSpc>
              <a:spcBef>
                <a:spcPts val="0"/>
              </a:spcBef>
              <a:spcAft>
                <a:spcPts val="0"/>
              </a:spcAft>
              <a:buSzPts val="1300"/>
              <a:buAutoNum type="arabicPeriod"/>
            </a:pPr>
            <a:r>
              <a:rPr lang="en"/>
              <a:t>Global Matching</a:t>
            </a:r>
            <a:endParaRPr/>
          </a:p>
          <a:p>
            <a:pPr indent="-311150" lvl="0" marL="457200" rtl="0" algn="l">
              <a:lnSpc>
                <a:spcPct val="150000"/>
              </a:lnSpc>
              <a:spcBef>
                <a:spcPts val="0"/>
              </a:spcBef>
              <a:spcAft>
                <a:spcPts val="0"/>
              </a:spcAft>
              <a:buSzPts val="1300"/>
              <a:buAutoNum type="arabicPeriod"/>
            </a:pPr>
            <a:r>
              <a:rPr lang="en"/>
              <a:t>Frame Selection</a:t>
            </a:r>
            <a:endParaRPr/>
          </a:p>
          <a:p>
            <a:pPr indent="-311150" lvl="0" marL="457200" rtl="0" algn="l">
              <a:lnSpc>
                <a:spcPct val="150000"/>
              </a:lnSpc>
              <a:spcBef>
                <a:spcPts val="0"/>
              </a:spcBef>
              <a:spcAft>
                <a:spcPts val="0"/>
              </a:spcAft>
              <a:buSzPts val="1300"/>
              <a:buAutoNum type="arabicPeriod"/>
            </a:pPr>
            <a:r>
              <a:rPr lang="en"/>
              <a:t>Local Matching</a:t>
            </a:r>
            <a:endParaRPr/>
          </a:p>
          <a:p>
            <a:pPr indent="-311150" lvl="0" marL="457200" rtl="0" algn="l">
              <a:lnSpc>
                <a:spcPct val="150000"/>
              </a:lnSpc>
              <a:spcBef>
                <a:spcPts val="0"/>
              </a:spcBef>
              <a:spcAft>
                <a:spcPts val="0"/>
              </a:spcAft>
              <a:buSzPts val="1300"/>
              <a:buAutoNum type="arabicPeriod"/>
            </a:pPr>
            <a:r>
              <a:rPr lang="en"/>
              <a:t>Locally Affine color transfer</a:t>
            </a:r>
            <a:endParaRPr/>
          </a:p>
          <a:p>
            <a:pPr indent="-311150" lvl="0" marL="457200" rtl="0" algn="l">
              <a:lnSpc>
                <a:spcPct val="150000"/>
              </a:lnSpc>
              <a:spcBef>
                <a:spcPts val="0"/>
              </a:spcBef>
              <a:spcAft>
                <a:spcPts val="0"/>
              </a:spcAft>
              <a:buSzPts val="1300"/>
              <a:buAutoNum type="arabicPeriod"/>
            </a:pPr>
            <a:r>
              <a:rPr lang="en"/>
              <a:t>Denoising image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727650" y="597725"/>
            <a:ext cx="7688700" cy="5352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en"/>
              <a:t>Reading and understanding the paper</a:t>
            </a:r>
            <a:endParaRPr/>
          </a:p>
        </p:txBody>
      </p:sp>
      <p:pic>
        <p:nvPicPr>
          <p:cNvPr id="118" name="Google Shape;118;p17"/>
          <p:cNvPicPr preferRelativeResize="0"/>
          <p:nvPr/>
        </p:nvPicPr>
        <p:blipFill>
          <a:blip r:embed="rId3">
            <a:alphaModFix/>
          </a:blip>
          <a:stretch>
            <a:fillRect/>
          </a:stretch>
        </p:blipFill>
        <p:spPr>
          <a:xfrm>
            <a:off x="1344600" y="1326950"/>
            <a:ext cx="6349662" cy="3705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727650" y="1339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Global Matching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4" name="Google Shape;124;p18"/>
          <p:cNvSpPr txBox="1"/>
          <p:nvPr>
            <p:ph idx="1" type="body"/>
          </p:nvPr>
        </p:nvSpPr>
        <p:spPr>
          <a:xfrm>
            <a:off x="729450" y="2078875"/>
            <a:ext cx="4112400" cy="269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first step of our algorithm is to identify the videos showing a scene similar to the given input image. We employ a standard scene matching technique in computer vision. We sample 5 regularly spaced frames from each video, and then compare the input to all these sampled frames.To assign a score to each time-lapse video, we use the highest similarity score in feature space of its sampled frames. We used Histograms of Oriented Gradients (HOG) [Dalal and Triggs 2005]  for getting features.</a:t>
            </a:r>
            <a:endParaRPr/>
          </a:p>
        </p:txBody>
      </p:sp>
      <p:pic>
        <p:nvPicPr>
          <p:cNvPr id="125" name="Google Shape;125;p18"/>
          <p:cNvPicPr preferRelativeResize="0"/>
          <p:nvPr/>
        </p:nvPicPr>
        <p:blipFill>
          <a:blip r:embed="rId3">
            <a:alphaModFix/>
          </a:blip>
          <a:stretch>
            <a:fillRect/>
          </a:stretch>
        </p:blipFill>
        <p:spPr>
          <a:xfrm>
            <a:off x="5552500" y="2196700"/>
            <a:ext cx="3002300" cy="201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Pyramid-HOG Algorithm </a:t>
            </a:r>
            <a:endParaRPr/>
          </a:p>
        </p:txBody>
      </p:sp>
      <p:sp>
        <p:nvSpPr>
          <p:cNvPr id="131" name="Google Shape;131;p19"/>
          <p:cNvSpPr txBox="1"/>
          <p:nvPr>
            <p:ph idx="1" type="body"/>
          </p:nvPr>
        </p:nvSpPr>
        <p:spPr>
          <a:xfrm>
            <a:off x="790325" y="2099175"/>
            <a:ext cx="3838200" cy="28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For selecting best videos(global matching) and selecting the best frame , we need to compare images. To reduce computational cost we need a compact representation which is provided  by </a:t>
            </a:r>
            <a:r>
              <a:rPr lang="en">
                <a:solidFill>
                  <a:srgbClr val="666666"/>
                </a:solidFill>
              </a:rPr>
              <a:t>Pyramid Histogram of Oriented Gradient (PHOG).</a:t>
            </a:r>
            <a:endParaRPr/>
          </a:p>
          <a:p>
            <a:pPr indent="0" lvl="0" marL="0" rtl="0" algn="l">
              <a:spcBef>
                <a:spcPts val="1600"/>
              </a:spcBef>
              <a:spcAft>
                <a:spcPts val="1600"/>
              </a:spcAft>
              <a:buNone/>
            </a:pPr>
            <a:r>
              <a:rPr lang="en">
                <a:solidFill>
                  <a:srgbClr val="666666"/>
                </a:solidFill>
              </a:rPr>
              <a:t>The objective of the PHOG  is to take the spatial property of the local shape into account while representing an image by HOG. The spatial information is represented by tiling the image into regions at multiple resolutions based on spatial pyramid matching .</a:t>
            </a:r>
            <a:endParaRPr sz="1400">
              <a:solidFill>
                <a:srgbClr val="666666"/>
              </a:solidFill>
            </a:endParaRPr>
          </a:p>
        </p:txBody>
      </p:sp>
      <p:pic>
        <p:nvPicPr>
          <p:cNvPr id="132" name="Google Shape;132;p19"/>
          <p:cNvPicPr preferRelativeResize="0"/>
          <p:nvPr/>
        </p:nvPicPr>
        <p:blipFill>
          <a:blip r:embed="rId3">
            <a:alphaModFix/>
          </a:blip>
          <a:stretch>
            <a:fillRect/>
          </a:stretch>
        </p:blipFill>
        <p:spPr>
          <a:xfrm>
            <a:off x="5319925" y="2111625"/>
            <a:ext cx="3611724" cy="2698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idx="1" type="body"/>
          </p:nvPr>
        </p:nvSpPr>
        <p:spPr>
          <a:xfrm>
            <a:off x="729450" y="2078875"/>
            <a:ext cx="7688700" cy="248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a set of matching videos, for each of them, we seek to retrieve a frame that matches the time of day of the input image. We use the color histogram and L2 norm to pick the matched frame. </a:t>
            </a:r>
            <a:endParaRPr/>
          </a:p>
          <a:p>
            <a:pPr indent="0" lvl="0" marL="0" rtl="0" algn="l">
              <a:spcBef>
                <a:spcPts val="1600"/>
              </a:spcBef>
              <a:spcAft>
                <a:spcPts val="0"/>
              </a:spcAft>
              <a:buNone/>
            </a:pPr>
            <a:r>
              <a:rPr lang="en"/>
              <a:t>Let H() be the histogram function. I be the image and M be the matched frame and X be the set of frames taken from the matched video at equal intervals then,</a:t>
            </a:r>
            <a:endParaRPr/>
          </a:p>
          <a:p>
            <a:pPr indent="0" lvl="0" marL="0" rtl="0" algn="just">
              <a:spcBef>
                <a:spcPts val="1600"/>
              </a:spcBef>
              <a:spcAft>
                <a:spcPts val="0"/>
              </a:spcAft>
              <a:buNone/>
            </a:pPr>
            <a:r>
              <a:rPr lang="en"/>
              <a:t>				</a:t>
            </a:r>
            <a:endParaRPr/>
          </a:p>
          <a:p>
            <a:pPr indent="0" lvl="0" marL="0" rtl="0" algn="just">
              <a:spcBef>
                <a:spcPts val="1600"/>
              </a:spcBef>
              <a:spcAft>
                <a:spcPts val="1600"/>
              </a:spcAft>
              <a:buNone/>
            </a:pPr>
            <a:r>
              <a:t/>
            </a:r>
            <a:endParaRPr/>
          </a:p>
        </p:txBody>
      </p:sp>
      <p:sp>
        <p:nvSpPr>
          <p:cNvPr id="138" name="Google Shape;138;p20"/>
          <p:cNvSpPr txBox="1"/>
          <p:nvPr>
            <p:ph type="title"/>
          </p:nvPr>
        </p:nvSpPr>
        <p:spPr>
          <a:xfrm>
            <a:off x="727650" y="1339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t>
            </a:r>
            <a:r>
              <a:rPr lang="en"/>
              <a:t>Frame-Selection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cost(x) = \sum_{i}(I_i-X_i)^2" id="139" name="Google Shape;139;p20"/>
          <p:cNvPicPr preferRelativeResize="0"/>
          <p:nvPr/>
        </p:nvPicPr>
        <p:blipFill>
          <a:blip r:embed="rId3">
            <a:alphaModFix/>
          </a:blip>
          <a:stretch>
            <a:fillRect/>
          </a:stretch>
        </p:blipFill>
        <p:spPr>
          <a:xfrm>
            <a:off x="3130475" y="3799838"/>
            <a:ext cx="3028950" cy="561975"/>
          </a:xfrm>
          <a:prstGeom prst="rect">
            <a:avLst/>
          </a:prstGeom>
          <a:noFill/>
          <a:ln>
            <a:noFill/>
          </a:ln>
        </p:spPr>
      </p:pic>
      <p:pic>
        <p:nvPicPr>
          <p:cNvPr descr="M=X \ni (cost(X) = \min_{\forall y \in X}  cost(y) ) " id="140" name="Google Shape;140;p20"/>
          <p:cNvPicPr preferRelativeResize="0"/>
          <p:nvPr/>
        </p:nvPicPr>
        <p:blipFill>
          <a:blip r:embed="rId4">
            <a:alphaModFix/>
          </a:blip>
          <a:stretch>
            <a:fillRect/>
          </a:stretch>
        </p:blipFill>
        <p:spPr>
          <a:xfrm>
            <a:off x="3059325" y="4361825"/>
            <a:ext cx="4600575" cy="400050"/>
          </a:xfrm>
          <a:prstGeom prst="rect">
            <a:avLst/>
          </a:prstGeom>
          <a:noFill/>
          <a:ln>
            <a:noFill/>
          </a:ln>
        </p:spPr>
      </p:pic>
      <p:pic>
        <p:nvPicPr>
          <p:cNvPr descr="H(i) = [I_o,I_1,I_2,...,I_{255}]" id="141" name="Google Shape;141;p20"/>
          <p:cNvPicPr preferRelativeResize="0"/>
          <p:nvPr/>
        </p:nvPicPr>
        <p:blipFill>
          <a:blip r:embed="rId5">
            <a:alphaModFix/>
          </a:blip>
          <a:stretch>
            <a:fillRect/>
          </a:stretch>
        </p:blipFill>
        <p:spPr>
          <a:xfrm>
            <a:off x="3130475" y="3486800"/>
            <a:ext cx="3343275" cy="24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Local matching</a:t>
            </a:r>
            <a:endParaRPr/>
          </a:p>
        </p:txBody>
      </p:sp>
      <p:sp>
        <p:nvSpPr>
          <p:cNvPr id="147" name="Google Shape;147;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We seek to pair each pixel in the input image I with a pixel in the match frame M</a:t>
            </a:r>
            <a:endParaRPr/>
          </a:p>
          <a:p>
            <a:pPr indent="-311150" lvl="0" marL="457200" rtl="0" algn="l">
              <a:spcBef>
                <a:spcPts val="0"/>
              </a:spcBef>
              <a:spcAft>
                <a:spcPts val="0"/>
              </a:spcAft>
              <a:buSzPts val="1300"/>
              <a:buAutoNum type="arabicPeriod"/>
            </a:pPr>
            <a:r>
              <a:rPr lang="en"/>
              <a:t>Methods like SIFT are not used because they are designed to match with a single image and are</a:t>
            </a:r>
            <a:br>
              <a:rPr lang="en"/>
            </a:br>
            <a:r>
              <a:rPr lang="en"/>
              <a:t>not designed for videos.</a:t>
            </a:r>
            <a:endParaRPr/>
          </a:p>
          <a:p>
            <a:pPr indent="-311150" lvl="0" marL="457200" rtl="0" algn="l">
              <a:spcBef>
                <a:spcPts val="0"/>
              </a:spcBef>
              <a:spcAft>
                <a:spcPts val="0"/>
              </a:spcAft>
              <a:buSzPts val="1300"/>
              <a:buAutoNum type="arabicPeriod"/>
            </a:pPr>
            <a:r>
              <a:rPr lang="en"/>
              <a:t>For this, we formulate the problem as a Markov random field (MRF) using a data term and pairwise term.</a:t>
            </a:r>
            <a:endParaRPr/>
          </a:p>
          <a:p>
            <a:pPr indent="-311150" lvl="0" marL="457200" rtl="0" algn="l">
              <a:spcBef>
                <a:spcPts val="0"/>
              </a:spcBef>
              <a:spcAft>
                <a:spcPts val="0"/>
              </a:spcAft>
              <a:buSzPts val="1300"/>
              <a:buAutoNum type="arabicPeriod"/>
            </a:pPr>
            <a:r>
              <a:rPr lang="en"/>
              <a:t>MRF formulation allows us to exploit structure found in time-lapse video</a:t>
            </a:r>
            <a:endParaRPr/>
          </a:p>
          <a:p>
            <a:pPr indent="-311150" lvl="0" marL="457200" rtl="0" algn="l">
              <a:spcBef>
                <a:spcPts val="0"/>
              </a:spcBef>
              <a:spcAft>
                <a:spcPts val="0"/>
              </a:spcAft>
              <a:buSzPts val="1300"/>
              <a:buAutoNum type="arabicPeriod"/>
            </a:pPr>
            <a:r>
              <a:rPr lang="en"/>
              <a:t>Scene geometry remains constant over the frames as the camera does not move in time-lapse videos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